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165" autoAdjust="0"/>
  </p:normalViewPr>
  <p:slideViewPr>
    <p:cSldViewPr snapToGrid="0" snapToObjects="1">
      <p:cViewPr varScale="1">
        <p:scale>
          <a:sx n="84" d="100"/>
          <a:sy n="84" d="100"/>
        </p:scale>
        <p:origin x="864" y="8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Data_wrangling_ZekK73CQ9.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nagar-mayank/Applied-Data-Science-Capstone-Project/blob/main/Notebooks/eda-dataviz_fkU4Y76dt.ipynb"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eda-sql-coursera_xN21VGyFr.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SpaceX_Machine_Learning_Prediction_pmBMWQ6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nagar-mayank/Applied-Data-Science-Capstone-Project/blob/main/Notebooks/jupyter-labs-spacex-data-collection-api_--qgzCRlS.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agar-mayank/Applied-Data-Science-Capstone-Project/blob/main/Notebooks/jupyter-labs-webscraping_0LxDYKsUW.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Mayank Nagar</a:t>
            </a:r>
          </a:p>
          <a:p>
            <a:r>
              <a:rPr lang="en-US" dirty="0">
                <a:solidFill>
                  <a:schemeClr val="bg2"/>
                </a:solidFill>
                <a:latin typeface="Abadi" panose="020B0604020104020204" pitchFamily="34" charset="0"/>
                <a:ea typeface="SF Pro" pitchFamily="2" charset="0"/>
                <a:cs typeface="SF Pro" pitchFamily="2" charset="0"/>
              </a:rPr>
              <a:t>17 April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calculated the number of launches on each site and the occurrence of each orbit</a:t>
            </a:r>
          </a:p>
          <a:p>
            <a:r>
              <a:rPr lang="en-US" sz="2200" dirty="0">
                <a:solidFill>
                  <a:schemeClr val="accent3">
                    <a:lumMod val="25000"/>
                  </a:schemeClr>
                </a:solidFill>
                <a:latin typeface="Abadi" panose="020B0604020104020204" pitchFamily="34" charset="0"/>
              </a:rPr>
              <a:t>We calculated all the outcomes and converted into outcome label (0-1 class)</a:t>
            </a:r>
          </a:p>
          <a:p>
            <a:r>
              <a:rPr lang="en-US" sz="2200" dirty="0">
                <a:solidFill>
                  <a:schemeClr val="accent3">
                    <a:lumMod val="25000"/>
                  </a:schemeClr>
                </a:solidFill>
                <a:latin typeface="Abadi" panose="020B0604020104020204" pitchFamily="34" charset="0"/>
              </a:rPr>
              <a:t>The GitHub URL of the completed </a:t>
            </a:r>
            <a:r>
              <a:rPr lang="en-IN" sz="2200" dirty="0">
                <a:solidFill>
                  <a:schemeClr val="accent3">
                    <a:lumMod val="25000"/>
                  </a:schemeClr>
                </a:solidFill>
                <a:latin typeface="Abadi" panose="020B0604020104020204" pitchFamily="34" charset="0"/>
              </a:rPr>
              <a:t>Data Wrangling </a:t>
            </a: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(https://github.com/nagar-mayank/Applied-Data-Science-Capstone-Project/blob/main/Notebooks/Data_wrangling_ZekK73CQ9.ipynb)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0967"/>
            <a:ext cx="5670119" cy="24142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a:t>
            </a:r>
            <a:r>
              <a:rPr lang="en-IN" sz="2200" dirty="0">
                <a:solidFill>
                  <a:schemeClr val="accent3">
                    <a:lumMod val="25000"/>
                  </a:schemeClr>
                </a:solidFill>
                <a:latin typeface="Abadi"/>
              </a:rPr>
              <a:t>visualizing the relation between ‘</a:t>
            </a:r>
            <a:r>
              <a:rPr lang="en-IN" sz="2200" dirty="0" err="1">
                <a:solidFill>
                  <a:schemeClr val="accent3">
                    <a:lumMod val="25000"/>
                  </a:schemeClr>
                </a:solidFill>
                <a:latin typeface="Abadi"/>
              </a:rPr>
              <a:t>FlightNumber</a:t>
            </a:r>
            <a:r>
              <a:rPr lang="en-IN" sz="2200" dirty="0">
                <a:solidFill>
                  <a:schemeClr val="accent3">
                    <a:lumMod val="25000"/>
                  </a:schemeClr>
                </a:solidFill>
                <a:latin typeface="Abadi"/>
              </a:rPr>
              <a:t>’ and ‘</a:t>
            </a:r>
            <a:r>
              <a:rPr lang="en-IN" sz="2200" dirty="0" err="1">
                <a:solidFill>
                  <a:schemeClr val="accent3">
                    <a:lumMod val="25000"/>
                  </a:schemeClr>
                </a:solidFill>
                <a:latin typeface="Abadi"/>
              </a:rPr>
              <a:t>PayloadMass</a:t>
            </a:r>
            <a:r>
              <a:rPr lang="en-IN" sz="2200" dirty="0">
                <a:solidFill>
                  <a:schemeClr val="accent3">
                    <a:lumMod val="25000"/>
                  </a:schemeClr>
                </a:solidFill>
                <a:latin typeface="Abadi"/>
              </a:rPr>
              <a:t>’, ‘</a:t>
            </a:r>
            <a:r>
              <a:rPr lang="en-IN" sz="2200" dirty="0" err="1">
                <a:solidFill>
                  <a:schemeClr val="accent3">
                    <a:lumMod val="25000"/>
                  </a:schemeClr>
                </a:solidFill>
                <a:latin typeface="Abadi"/>
              </a:rPr>
              <a:t>FlightNumber</a:t>
            </a:r>
            <a:r>
              <a:rPr lang="en-IN" sz="2200" dirty="0">
                <a:solidFill>
                  <a:schemeClr val="accent3">
                    <a:lumMod val="25000"/>
                  </a:schemeClr>
                </a:solidFill>
                <a:latin typeface="Abadi"/>
              </a:rPr>
              <a:t>’ and ‘</a:t>
            </a:r>
            <a:r>
              <a:rPr lang="en-IN" sz="2200" dirty="0" err="1">
                <a:solidFill>
                  <a:schemeClr val="accent3">
                    <a:lumMod val="25000"/>
                  </a:schemeClr>
                </a:solidFill>
                <a:latin typeface="Abadi"/>
              </a:rPr>
              <a:t>LaunchSite</a:t>
            </a:r>
            <a:r>
              <a:rPr lang="en-IN" sz="2200" dirty="0">
                <a:solidFill>
                  <a:schemeClr val="accent3">
                    <a:lumMod val="25000"/>
                  </a:schemeClr>
                </a:solidFill>
                <a:latin typeface="Abadi"/>
              </a:rPr>
              <a:t>’, ‘</a:t>
            </a:r>
            <a:r>
              <a:rPr lang="en-IN" sz="2200" dirty="0" err="1">
                <a:solidFill>
                  <a:schemeClr val="accent3">
                    <a:lumMod val="25000"/>
                  </a:schemeClr>
                </a:solidFill>
                <a:latin typeface="Abadi"/>
              </a:rPr>
              <a:t>PayloadMass</a:t>
            </a:r>
            <a:r>
              <a:rPr lang="en-IN" sz="2200" dirty="0">
                <a:solidFill>
                  <a:schemeClr val="accent3">
                    <a:lumMod val="25000"/>
                  </a:schemeClr>
                </a:solidFill>
                <a:latin typeface="Abadi"/>
              </a:rPr>
              <a:t>’ and ‘</a:t>
            </a:r>
            <a:r>
              <a:rPr lang="en-IN" sz="2200" dirty="0" err="1">
                <a:solidFill>
                  <a:schemeClr val="accent3">
                    <a:lumMod val="25000"/>
                  </a:schemeClr>
                </a:solidFill>
                <a:latin typeface="Abadi"/>
              </a:rPr>
              <a:t>LauchSite</a:t>
            </a:r>
            <a:r>
              <a:rPr lang="en-IN" sz="2200" dirty="0">
                <a:solidFill>
                  <a:schemeClr val="accent3">
                    <a:lumMod val="25000"/>
                  </a:schemeClr>
                </a:solidFill>
                <a:latin typeface="Abadi"/>
              </a:rPr>
              <a:t>’, ‘Orbit’ and ‘</a:t>
            </a:r>
            <a:r>
              <a:rPr lang="en-IN" sz="2200" dirty="0" err="1">
                <a:solidFill>
                  <a:schemeClr val="accent3">
                    <a:lumMod val="25000"/>
                  </a:schemeClr>
                </a:solidFill>
                <a:latin typeface="Abadi"/>
              </a:rPr>
              <a:t>ClassMean</a:t>
            </a:r>
            <a:r>
              <a:rPr lang="en-IN" sz="2200" dirty="0">
                <a:solidFill>
                  <a:schemeClr val="accent3">
                    <a:lumMod val="25000"/>
                  </a:schemeClr>
                </a:solidFill>
                <a:latin typeface="Abadi"/>
              </a:rPr>
              <a:t>’, ‘</a:t>
            </a:r>
            <a:r>
              <a:rPr lang="en-IN" sz="2200" dirty="0" err="1">
                <a:solidFill>
                  <a:schemeClr val="accent3">
                    <a:lumMod val="25000"/>
                  </a:schemeClr>
                </a:solidFill>
                <a:latin typeface="Abadi"/>
              </a:rPr>
              <a:t>FlightNumber</a:t>
            </a:r>
            <a:r>
              <a:rPr lang="en-IN" sz="2200" dirty="0">
                <a:solidFill>
                  <a:schemeClr val="accent3">
                    <a:lumMod val="25000"/>
                  </a:schemeClr>
                </a:solidFill>
                <a:latin typeface="Abadi"/>
              </a:rPr>
              <a:t>’ and ‘Orbit’, ‘</a:t>
            </a:r>
            <a:r>
              <a:rPr lang="en-IN" sz="2200" dirty="0" err="1">
                <a:solidFill>
                  <a:schemeClr val="accent3">
                    <a:lumMod val="25000"/>
                  </a:schemeClr>
                </a:solidFill>
                <a:latin typeface="Abadi"/>
              </a:rPr>
              <a:t>PayloadMass</a:t>
            </a:r>
            <a:r>
              <a:rPr lang="en-IN" sz="2200" dirty="0">
                <a:solidFill>
                  <a:schemeClr val="accent3">
                    <a:lumMod val="25000"/>
                  </a:schemeClr>
                </a:solidFill>
                <a:latin typeface="Abadi"/>
              </a:rPr>
              <a:t>’ and ‘Orbit’, ‘Year’ and ‘</a:t>
            </a:r>
            <a:r>
              <a:rPr lang="en-IN" sz="2200" dirty="0" err="1">
                <a:solidFill>
                  <a:schemeClr val="accent3">
                    <a:lumMod val="25000"/>
                  </a:schemeClr>
                </a:solidFill>
                <a:latin typeface="Abadi"/>
              </a:rPr>
              <a:t>ClassMean</a:t>
            </a:r>
            <a:r>
              <a:rPr lang="en-IN"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0E868C6C-8DD6-4D68-BAB2-8C487A2F5883}"/>
              </a:ext>
            </a:extLst>
          </p:cNvPr>
          <p:cNvPicPr>
            <a:picLocks noChangeAspect="1"/>
          </p:cNvPicPr>
          <p:nvPr/>
        </p:nvPicPr>
        <p:blipFill>
          <a:blip r:embed="rId3"/>
          <a:stretch>
            <a:fillRect/>
          </a:stretch>
        </p:blipFill>
        <p:spPr>
          <a:xfrm>
            <a:off x="945605" y="3815355"/>
            <a:ext cx="5494523" cy="2924449"/>
          </a:xfrm>
          <a:prstGeom prst="rect">
            <a:avLst/>
          </a:prstGeom>
        </p:spPr>
      </p:pic>
      <p:pic>
        <p:nvPicPr>
          <p:cNvPr id="8" name="Picture 7">
            <a:extLst>
              <a:ext uri="{FF2B5EF4-FFF2-40B4-BE49-F238E27FC236}">
                <a16:creationId xmlns:a16="http://schemas.microsoft.com/office/drawing/2014/main" id="{C4552EE6-D746-48F7-AA6C-3D585EBBE493}"/>
              </a:ext>
            </a:extLst>
          </p:cNvPr>
          <p:cNvPicPr>
            <a:picLocks noChangeAspect="1"/>
          </p:cNvPicPr>
          <p:nvPr/>
        </p:nvPicPr>
        <p:blipFill>
          <a:blip r:embed="rId4"/>
          <a:stretch>
            <a:fillRect/>
          </a:stretch>
        </p:blipFill>
        <p:spPr>
          <a:xfrm>
            <a:off x="6516443" y="1380967"/>
            <a:ext cx="5593647" cy="2924449"/>
          </a:xfrm>
          <a:prstGeom prst="rect">
            <a:avLst/>
          </a:prstGeom>
        </p:spPr>
      </p:pic>
      <p:sp>
        <p:nvSpPr>
          <p:cNvPr id="9" name="TextBox 8">
            <a:extLst>
              <a:ext uri="{FF2B5EF4-FFF2-40B4-BE49-F238E27FC236}">
                <a16:creationId xmlns:a16="http://schemas.microsoft.com/office/drawing/2014/main" id="{394E6AED-B5F1-4D7A-A1CD-0C36209DA17F}"/>
              </a:ext>
            </a:extLst>
          </p:cNvPr>
          <p:cNvSpPr txBox="1"/>
          <p:nvPr/>
        </p:nvSpPr>
        <p:spPr>
          <a:xfrm>
            <a:off x="6764593" y="4271247"/>
            <a:ext cx="5181601" cy="2123658"/>
          </a:xfrm>
          <a:prstGeom prst="rect">
            <a:avLst/>
          </a:prstGeom>
          <a:noFill/>
        </p:spPr>
        <p:txBody>
          <a:bodyPr wrap="square" rtlCol="0">
            <a:spAutoFit/>
          </a:bodyPr>
          <a:lstStyle/>
          <a:p>
            <a:r>
              <a:rPr lang="en-US" sz="2200" dirty="0">
                <a:solidFill>
                  <a:schemeClr val="accent3">
                    <a:lumMod val="25000"/>
                  </a:schemeClr>
                </a:solidFill>
                <a:latin typeface="Abadi" panose="020B0604020104020204" pitchFamily="34" charset="0"/>
              </a:rPr>
              <a:t>The GitHub URL of the completed </a:t>
            </a:r>
            <a:r>
              <a:rPr lang="en-IN" sz="2200" dirty="0">
                <a:solidFill>
                  <a:schemeClr val="accent3">
                    <a:lumMod val="25000"/>
                  </a:schemeClr>
                </a:solidFill>
                <a:latin typeface="Abadi" panose="020B0604020104020204" pitchFamily="34" charset="0"/>
              </a:rPr>
              <a:t>Data Visualization </a:t>
            </a: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5"/>
              </a:rPr>
              <a:t>(https://github.com/nagar-mayank/Applied-Data-Science-Capstone-Project/blob/main/Notebooks/eda-dataviz_fkU4Y76dt.ipynb)</a:t>
            </a:r>
            <a:endParaRPr lang="en-IN" sz="2200"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5632"/>
            <a:ext cx="9745589" cy="52824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magic method to connect to the SQL database</a:t>
            </a:r>
          </a:p>
          <a:p>
            <a:pPr>
              <a:lnSpc>
                <a:spcPct val="100000"/>
              </a:lnSpc>
              <a:spcBef>
                <a:spcPts val="1400"/>
              </a:spcBef>
            </a:pPr>
            <a:r>
              <a:rPr lang="en-US" sz="2200" dirty="0">
                <a:solidFill>
                  <a:schemeClr val="accent3">
                    <a:lumMod val="25000"/>
                  </a:schemeClr>
                </a:solidFill>
                <a:latin typeface="Abadi"/>
              </a:rPr>
              <a:t>We </a:t>
            </a:r>
            <a:r>
              <a:rPr lang="en-IN" sz="2200" dirty="0">
                <a:solidFill>
                  <a:schemeClr val="accent3">
                    <a:lumMod val="25000"/>
                  </a:schemeClr>
                </a:solidFill>
                <a:latin typeface="Abadi"/>
              </a:rPr>
              <a:t>performed following tasks</a:t>
            </a:r>
          </a:p>
          <a:p>
            <a:pPr lvl="1">
              <a:lnSpc>
                <a:spcPct val="100000"/>
              </a:lnSpc>
              <a:spcBef>
                <a:spcPts val="1400"/>
              </a:spcBef>
            </a:pPr>
            <a:r>
              <a:rPr lang="en-US" sz="1200" dirty="0">
                <a:solidFill>
                  <a:schemeClr val="bg2">
                    <a:lumMod val="50000"/>
                  </a:schemeClr>
                </a:solidFill>
                <a:latin typeface="Abadi"/>
              </a:rPr>
              <a:t>Display the names of the unique launch sites in the space mission</a:t>
            </a:r>
          </a:p>
          <a:p>
            <a:pPr lvl="1">
              <a:lnSpc>
                <a:spcPct val="100000"/>
              </a:lnSpc>
              <a:spcBef>
                <a:spcPts val="1400"/>
              </a:spcBef>
            </a:pPr>
            <a:r>
              <a:rPr lang="en-US" sz="1200" dirty="0">
                <a:solidFill>
                  <a:schemeClr val="bg2">
                    <a:lumMod val="50000"/>
                  </a:schemeClr>
                </a:solidFill>
                <a:latin typeface="Abadi"/>
              </a:rPr>
              <a:t>Display 5 records where launch sites begin with the string 'CCA'</a:t>
            </a:r>
          </a:p>
          <a:p>
            <a:pPr lvl="1">
              <a:lnSpc>
                <a:spcPct val="100000"/>
              </a:lnSpc>
              <a:spcBef>
                <a:spcPts val="1400"/>
              </a:spcBef>
            </a:pPr>
            <a:r>
              <a:rPr lang="en-US" sz="1200" dirty="0">
                <a:solidFill>
                  <a:schemeClr val="bg2">
                    <a:lumMod val="50000"/>
                  </a:schemeClr>
                </a:solidFill>
                <a:latin typeface="Abadi"/>
              </a:rPr>
              <a:t>Display the total payload mass carried by boosters launched by NASA (CRS)</a:t>
            </a:r>
          </a:p>
          <a:p>
            <a:pPr lvl="1">
              <a:lnSpc>
                <a:spcPct val="100000"/>
              </a:lnSpc>
              <a:spcBef>
                <a:spcPts val="1400"/>
              </a:spcBef>
            </a:pPr>
            <a:r>
              <a:rPr lang="en-US" sz="1200" dirty="0">
                <a:solidFill>
                  <a:schemeClr val="bg2">
                    <a:lumMod val="50000"/>
                  </a:schemeClr>
                </a:solidFill>
                <a:latin typeface="Abadi"/>
              </a:rPr>
              <a:t>Display average payload mass carried by booster version F9 v1.1</a:t>
            </a:r>
          </a:p>
          <a:p>
            <a:pPr lvl="1">
              <a:lnSpc>
                <a:spcPct val="100000"/>
              </a:lnSpc>
              <a:spcBef>
                <a:spcPts val="1400"/>
              </a:spcBef>
            </a:pPr>
            <a:r>
              <a:rPr lang="en-US" sz="1200" dirty="0">
                <a:solidFill>
                  <a:schemeClr val="bg2">
                    <a:lumMod val="50000"/>
                  </a:schemeClr>
                </a:solidFill>
                <a:latin typeface="Abadi"/>
              </a:rPr>
              <a:t>List the date when the first successful landing outcome in ground pad was </a:t>
            </a:r>
            <a:r>
              <a:rPr lang="en-US" sz="1200" dirty="0" err="1">
                <a:solidFill>
                  <a:schemeClr val="bg2">
                    <a:lumMod val="50000"/>
                  </a:schemeClr>
                </a:solidFill>
                <a:latin typeface="Abadi"/>
              </a:rPr>
              <a:t>acheived</a:t>
            </a:r>
            <a:r>
              <a:rPr lang="en-US" sz="1200" dirty="0">
                <a:solidFill>
                  <a:schemeClr val="bg2">
                    <a:lumMod val="50000"/>
                  </a:schemeClr>
                </a:solidFill>
                <a:latin typeface="Abadi"/>
              </a:rPr>
              <a:t>.</a:t>
            </a:r>
          </a:p>
          <a:p>
            <a:pPr lvl="1">
              <a:lnSpc>
                <a:spcPct val="100000"/>
              </a:lnSpc>
              <a:spcBef>
                <a:spcPts val="1400"/>
              </a:spcBef>
            </a:pPr>
            <a:r>
              <a:rPr lang="en-US" sz="1200" dirty="0">
                <a:solidFill>
                  <a:schemeClr val="bg2">
                    <a:lumMod val="50000"/>
                  </a:schemeClr>
                </a:solidFill>
                <a:latin typeface="Abadi"/>
              </a:rPr>
              <a:t>List the names of the boosters which have success in drone ship and have payload mass greater than 4000 but less than 6000</a:t>
            </a:r>
          </a:p>
          <a:p>
            <a:pPr lvl="1">
              <a:lnSpc>
                <a:spcPct val="100000"/>
              </a:lnSpc>
              <a:spcBef>
                <a:spcPts val="1400"/>
              </a:spcBef>
            </a:pPr>
            <a:r>
              <a:rPr lang="en-US" sz="1200" dirty="0">
                <a:solidFill>
                  <a:schemeClr val="bg2">
                    <a:lumMod val="50000"/>
                  </a:schemeClr>
                </a:solidFill>
                <a:latin typeface="Abadi"/>
              </a:rPr>
              <a:t>List the total number of successful and failure mission outcomes</a:t>
            </a:r>
          </a:p>
          <a:p>
            <a:pPr lvl="1">
              <a:lnSpc>
                <a:spcPct val="100000"/>
              </a:lnSpc>
              <a:spcBef>
                <a:spcPts val="1400"/>
              </a:spcBef>
            </a:pPr>
            <a:r>
              <a:rPr lang="en-US" sz="1200" dirty="0">
                <a:solidFill>
                  <a:schemeClr val="bg2">
                    <a:lumMod val="50000"/>
                  </a:schemeClr>
                </a:solidFill>
                <a:latin typeface="Abadi"/>
              </a:rPr>
              <a:t>List the names of the </a:t>
            </a:r>
            <a:r>
              <a:rPr lang="en-US" sz="1200" dirty="0" err="1">
                <a:solidFill>
                  <a:schemeClr val="bg2">
                    <a:lumMod val="50000"/>
                  </a:schemeClr>
                </a:solidFill>
                <a:latin typeface="Abadi"/>
              </a:rPr>
              <a:t>booster_versions</a:t>
            </a:r>
            <a:r>
              <a:rPr lang="en-US" sz="1200" dirty="0">
                <a:solidFill>
                  <a:schemeClr val="bg2">
                    <a:lumMod val="50000"/>
                  </a:schemeClr>
                </a:solidFill>
                <a:latin typeface="Abadi"/>
              </a:rPr>
              <a:t> which have carried the maximum payload mass. Use a subquery</a:t>
            </a:r>
          </a:p>
          <a:p>
            <a:pPr lvl="1">
              <a:lnSpc>
                <a:spcPct val="100000"/>
              </a:lnSpc>
              <a:spcBef>
                <a:spcPts val="1400"/>
              </a:spcBef>
            </a:pPr>
            <a:r>
              <a:rPr lang="en-US" sz="1200" dirty="0">
                <a:solidFill>
                  <a:schemeClr val="bg2">
                    <a:lumMod val="50000"/>
                  </a:schemeClr>
                </a:solidFill>
                <a:latin typeface="Abadi"/>
              </a:rPr>
              <a:t>List the failed </a:t>
            </a:r>
            <a:r>
              <a:rPr lang="en-US" sz="1200" dirty="0" err="1">
                <a:solidFill>
                  <a:schemeClr val="bg2">
                    <a:lumMod val="50000"/>
                  </a:schemeClr>
                </a:solidFill>
                <a:latin typeface="Abadi"/>
              </a:rPr>
              <a:t>landing_outcomes</a:t>
            </a:r>
            <a:r>
              <a:rPr lang="en-US" sz="1200" dirty="0">
                <a:solidFill>
                  <a:schemeClr val="bg2">
                    <a:lumMod val="50000"/>
                  </a:schemeClr>
                </a:solidFill>
                <a:latin typeface="Abadi"/>
              </a:rPr>
              <a:t> in drone ship, their booster versions, and launch site names for in year 2015</a:t>
            </a:r>
          </a:p>
          <a:p>
            <a:pPr lvl="1">
              <a:lnSpc>
                <a:spcPct val="100000"/>
              </a:lnSpc>
              <a:spcBef>
                <a:spcPts val="1400"/>
              </a:spcBef>
            </a:pPr>
            <a:r>
              <a:rPr lang="en-US" sz="1200" dirty="0">
                <a:solidFill>
                  <a:schemeClr val="bg2">
                    <a:lumMod val="50000"/>
                  </a:schemeClr>
                </a:solidFill>
                <a:latin typeface="Abadi"/>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r>
              <a:rPr lang="en-US" sz="1800" kern="1200" dirty="0">
                <a:solidFill>
                  <a:srgbClr val="292929"/>
                </a:solidFill>
                <a:effectLst/>
                <a:latin typeface="Abadi" panose="020B0604020104020204" pitchFamily="34" charset="0"/>
                <a:ea typeface="+mn-ea"/>
                <a:cs typeface="+mn-cs"/>
              </a:rPr>
              <a:t>The GitHub URL of the completed </a:t>
            </a:r>
            <a:r>
              <a:rPr lang="en-IN" sz="1800" kern="1200" dirty="0">
                <a:solidFill>
                  <a:srgbClr val="292929"/>
                </a:solidFill>
                <a:effectLst/>
                <a:latin typeface="Abadi" panose="020B0604020104020204" pitchFamily="34" charset="0"/>
                <a:ea typeface="+mn-ea"/>
                <a:cs typeface="+mn-cs"/>
              </a:rPr>
              <a:t>SQL EDA </a:t>
            </a:r>
            <a:r>
              <a:rPr lang="en-US" sz="1800" kern="1200" dirty="0">
                <a:solidFill>
                  <a:srgbClr val="292929"/>
                </a:solidFill>
                <a:effectLst/>
                <a:latin typeface="Abadi" panose="020B0604020104020204" pitchFamily="34" charset="0"/>
                <a:ea typeface="+mn-ea"/>
                <a:cs typeface="+mn-cs"/>
              </a:rPr>
              <a:t>notebook </a:t>
            </a:r>
            <a:r>
              <a:rPr lang="en-US" sz="1800" kern="1200" dirty="0">
                <a:solidFill>
                  <a:srgbClr val="292929"/>
                </a:solidFill>
                <a:effectLst/>
                <a:latin typeface="Abadi" panose="020B0604020104020204" pitchFamily="34" charset="0"/>
                <a:ea typeface="+mn-ea"/>
                <a:cs typeface="+mn-cs"/>
                <a:hlinkClick r:id="rId3"/>
              </a:rPr>
              <a:t>(https://github.com/nagar-mayank/Applied-Data-Science-Capstone-Project/blob/main/Notebooks/eda-sql-coursera_xN21VGyFr.ipynb)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added all launch sites as circle </a:t>
            </a:r>
            <a:r>
              <a:rPr lang="en-IN" sz="2200" dirty="0">
                <a:solidFill>
                  <a:schemeClr val="accent3">
                    <a:lumMod val="25000"/>
                  </a:schemeClr>
                </a:solidFill>
                <a:latin typeface="Abadi" panose="020B0604020104020204" pitchFamily="34" charset="0"/>
              </a:rPr>
              <a:t>object and markers with </a:t>
            </a:r>
            <a:r>
              <a:rPr lang="en-IN" sz="2200" dirty="0" err="1">
                <a:solidFill>
                  <a:schemeClr val="accent3">
                    <a:lumMod val="25000"/>
                  </a:schemeClr>
                </a:solidFill>
                <a:latin typeface="Abadi" panose="020B0604020104020204" pitchFamily="34" charset="0"/>
              </a:rPr>
              <a:t>color</a:t>
            </a:r>
            <a:r>
              <a:rPr lang="en-IN" sz="2200" dirty="0">
                <a:solidFill>
                  <a:schemeClr val="accent3">
                    <a:lumMod val="25000"/>
                  </a:schemeClr>
                </a:solidFill>
                <a:latin typeface="Abadi" panose="020B0604020104020204" pitchFamily="34" charset="0"/>
              </a:rPr>
              <a:t> based on the success of the mission.</a:t>
            </a:r>
          </a:p>
          <a:p>
            <a:pPr>
              <a:lnSpc>
                <a:spcPct val="100000"/>
              </a:lnSpc>
              <a:spcBef>
                <a:spcPts val="1400"/>
              </a:spcBef>
            </a:pPr>
            <a:r>
              <a:rPr lang="en-US" sz="2200" dirty="0">
                <a:solidFill>
                  <a:schemeClr val="accent3">
                    <a:lumMod val="25000"/>
                  </a:schemeClr>
                </a:solidFill>
                <a:latin typeface="Abadi" panose="020B0604020104020204" pitchFamily="34" charset="0"/>
              </a:rPr>
              <a:t>Different </a:t>
            </a:r>
            <a:r>
              <a:rPr lang="en-IN" sz="2200" dirty="0" err="1">
                <a:solidFill>
                  <a:schemeClr val="accent3">
                    <a:lumMod val="25000"/>
                  </a:schemeClr>
                </a:solidFill>
                <a:latin typeface="Abadi" panose="020B0604020104020204" pitchFamily="34" charset="0"/>
              </a:rPr>
              <a:t>color</a:t>
            </a:r>
            <a:r>
              <a:rPr lang="en-IN" sz="2200" dirty="0">
                <a:solidFill>
                  <a:schemeClr val="accent3">
                    <a:lumMod val="25000"/>
                  </a:schemeClr>
                </a:solidFill>
                <a:latin typeface="Abadi" panose="020B0604020104020204" pitchFamily="34" charset="0"/>
              </a:rPr>
              <a:t>-based markers shows us which launch site has a relatively high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a:t>
            </a:r>
          </a:p>
          <a:p>
            <a:r>
              <a:rPr lang="en-US" sz="2200" dirty="0">
                <a:solidFill>
                  <a:schemeClr val="accent3">
                    <a:lumMod val="25000"/>
                  </a:schemeClr>
                </a:solidFill>
                <a:latin typeface="Abadi" panose="020B0604020104020204" pitchFamily="34" charset="0"/>
              </a:rPr>
              <a:t>The GitHub URL of the completed </a:t>
            </a:r>
            <a:r>
              <a:rPr lang="en-IN" sz="2200" dirty="0">
                <a:solidFill>
                  <a:schemeClr val="accent3">
                    <a:lumMod val="25000"/>
                  </a:schemeClr>
                </a:solidFill>
                <a:latin typeface="Abadi" panose="020B0604020104020204" pitchFamily="34" charset="0"/>
              </a:rPr>
              <a:t>launch site location </a:t>
            </a: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(https://github.com/nagar-mayank/Applied-Data-Science-Capstone-Project/blob/main/Notebooks/launch_site_location.ipynb)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plotted a pie chart showing the total number of launches by a particular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plot showing the relation between Outcome and </a:t>
            </a:r>
            <a:r>
              <a:rPr lang="en-US" sz="2200" dirty="0" err="1">
                <a:solidFill>
                  <a:schemeClr val="accent3">
                    <a:lumMod val="25000"/>
                  </a:schemeClr>
                </a:solidFill>
                <a:latin typeface="Abadi" panose="020B0604020104020204" pitchFamily="34" charset="0"/>
              </a:rPr>
              <a:t>payloas</a:t>
            </a:r>
            <a:r>
              <a:rPr lang="en-US" sz="2200" dirty="0">
                <a:solidFill>
                  <a:schemeClr val="accent3">
                    <a:lumMod val="25000"/>
                  </a:schemeClr>
                </a:solidFill>
                <a:latin typeface="Abadi" panose="020B0604020104020204" pitchFamily="34" charset="0"/>
              </a:rPr>
              <a:t> mass for a particular booster </a:t>
            </a:r>
            <a:r>
              <a:rPr lang="en-IN" sz="2200" dirty="0">
                <a:solidFill>
                  <a:schemeClr val="accent3">
                    <a:lumMod val="25000"/>
                  </a:schemeClr>
                </a:solidFill>
                <a:latin typeface="Abadi" panose="020B0604020104020204" pitchFamily="34" charset="0"/>
              </a:rPr>
              <a:t>version </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The GitHub URL of the completed </a:t>
            </a:r>
            <a:r>
              <a:rPr lang="en-IN" sz="2200" dirty="0" err="1">
                <a:solidFill>
                  <a:schemeClr val="accent3">
                    <a:lumMod val="25000"/>
                  </a:schemeClr>
                </a:solidFill>
                <a:latin typeface="Abadi" panose="020B0604020104020204" pitchFamily="34" charset="0"/>
              </a:rPr>
              <a:t>spacex</a:t>
            </a:r>
            <a:r>
              <a:rPr lang="en-IN" sz="2200" dirty="0">
                <a:solidFill>
                  <a:schemeClr val="accent3">
                    <a:lumMod val="25000"/>
                  </a:schemeClr>
                </a:solidFill>
                <a:latin typeface="Abadi" panose="020B0604020104020204" pitchFamily="34" charset="0"/>
              </a:rPr>
              <a:t> dash app.py</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(https://github.com/nagar-mayank/Applied-Data-Science-Capstone-Project/blob/main/Notebooks/spacex_dash_app.py)</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we standardize the dataset and split it into train and test dataset</a:t>
            </a:r>
          </a:p>
          <a:p>
            <a:pPr>
              <a:lnSpc>
                <a:spcPct val="100000"/>
              </a:lnSpc>
              <a:spcBef>
                <a:spcPts val="1400"/>
              </a:spcBef>
            </a:pPr>
            <a:r>
              <a:rPr lang="en-US" sz="2200" dirty="0">
                <a:solidFill>
                  <a:schemeClr val="accent3">
                    <a:lumMod val="25000"/>
                  </a:schemeClr>
                </a:solidFill>
                <a:latin typeface="Abadi" panose="020B0604020104020204" pitchFamily="34" charset="0"/>
              </a:rPr>
              <a:t>Then, we searched the best parameters for </a:t>
            </a:r>
            <a:r>
              <a:rPr lang="en-US" sz="2200" dirty="0" err="1">
                <a:solidFill>
                  <a:schemeClr val="accent3">
                    <a:lumMod val="25000"/>
                  </a:schemeClr>
                </a:solidFill>
                <a:latin typeface="Abadi" panose="020B0604020104020204" pitchFamily="34" charset="0"/>
              </a:rPr>
              <a:t>LogisticRegression</a:t>
            </a:r>
            <a:r>
              <a:rPr lang="en-US" sz="2200" dirty="0">
                <a:solidFill>
                  <a:schemeClr val="accent3">
                    <a:lumMod val="25000"/>
                  </a:schemeClr>
                </a:solidFill>
                <a:latin typeface="Abadi" panose="020B0604020104020204" pitchFamily="34" charset="0"/>
              </a:rPr>
              <a:t>, SVM, </a:t>
            </a:r>
            <a:r>
              <a:rPr lang="en-US" sz="2200" dirty="0" err="1">
                <a:solidFill>
                  <a:schemeClr val="accent3">
                    <a:lumMod val="25000"/>
                  </a:schemeClr>
                </a:solidFill>
                <a:latin typeface="Abadi" panose="020B0604020104020204" pitchFamily="34" charset="0"/>
              </a:rPr>
              <a:t>DicisionTreeClassifier</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KNeighboursClassifier</a:t>
            </a:r>
            <a:r>
              <a:rPr lang="en-US" sz="2200" dirty="0">
                <a:solidFill>
                  <a:schemeClr val="accent3">
                    <a:lumMod val="25000"/>
                  </a:schemeClr>
                </a:solidFill>
                <a:latin typeface="Abadi" panose="020B0604020104020204" pitchFamily="34" charset="0"/>
              </a:rPr>
              <a:t>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from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the models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Machine learning prediction Notebook </a:t>
            </a:r>
            <a:r>
              <a:rPr lang="en-US" sz="2200" dirty="0">
                <a:solidFill>
                  <a:schemeClr val="accent3">
                    <a:lumMod val="25000"/>
                  </a:schemeClr>
                </a:solidFill>
                <a:latin typeface="Abadi" panose="020B0604020104020204" pitchFamily="34" charset="0"/>
                <a:hlinkClick r:id="rId3"/>
              </a:rPr>
              <a:t>(https://github.com/nagar-mayank/Applied-Data-Science-Capstone-Project/blob/main/Notebooks/SpaceX_Machine_Learning_Prediction_pmBMWQ6ia.ipynb)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8090" y="1465007"/>
            <a:ext cx="10515600" cy="92423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it is clear that the larger the number of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greater the </a:t>
            </a:r>
            <a:r>
              <a:rPr lang="en-IN" sz="2200" dirty="0">
                <a:solidFill>
                  <a:schemeClr val="accent3">
                    <a:lumMod val="25000"/>
                  </a:schemeClr>
                </a:solidFill>
                <a:latin typeface="Abadi" panose="020B0604020104020204" pitchFamily="34" charset="0"/>
              </a:rPr>
              <a:t>success rate at the launch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E8CF3C9-E304-40C8-832E-9D15CE082E5B}"/>
              </a:ext>
            </a:extLst>
          </p:cNvPr>
          <p:cNvPicPr>
            <a:picLocks noChangeAspect="1"/>
          </p:cNvPicPr>
          <p:nvPr/>
        </p:nvPicPr>
        <p:blipFill>
          <a:blip r:embed="rId3"/>
          <a:stretch>
            <a:fillRect/>
          </a:stretch>
        </p:blipFill>
        <p:spPr>
          <a:xfrm>
            <a:off x="334933" y="2590801"/>
            <a:ext cx="11661058" cy="320371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05965"/>
            <a:ext cx="10782892" cy="860256"/>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it is clear that the larger the payload mass greater the </a:t>
            </a:r>
            <a:r>
              <a:rPr lang="en-IN" sz="2200" dirty="0">
                <a:solidFill>
                  <a:schemeClr val="accent3">
                    <a:lumMod val="25000"/>
                  </a:schemeClr>
                </a:solidFill>
                <a:latin typeface="Abadi" panose="020B0604020104020204" pitchFamily="34" charset="0"/>
              </a:rPr>
              <a:t>success rate for CCAF5 SLC 40 Launch site and KSC LC 39A launch site had some unsuccessful mission when payload mass was around 6000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E95B909-BABC-451C-B3FA-C61A3668130C}"/>
              </a:ext>
            </a:extLst>
          </p:cNvPr>
          <p:cNvPicPr>
            <a:picLocks noChangeAspect="1"/>
          </p:cNvPicPr>
          <p:nvPr/>
        </p:nvPicPr>
        <p:blipFill>
          <a:blip r:embed="rId3"/>
          <a:stretch>
            <a:fillRect/>
          </a:stretch>
        </p:blipFill>
        <p:spPr>
          <a:xfrm>
            <a:off x="0" y="2762865"/>
            <a:ext cx="12192000" cy="326270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From this bar chart, it is clear that satellites with SO Orbit  have minimum successful missions and the satellites with ES-L1, GEO, HEO, SSO Orbits has maximum successful missions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4F54537-62C4-4DE2-8210-C52480D64769}"/>
              </a:ext>
            </a:extLst>
          </p:cNvPr>
          <p:cNvPicPr>
            <a:picLocks noChangeAspect="1"/>
          </p:cNvPicPr>
          <p:nvPr/>
        </p:nvPicPr>
        <p:blipFill>
          <a:blip r:embed="rId3"/>
          <a:stretch>
            <a:fillRect/>
          </a:stretch>
        </p:blipFill>
        <p:spPr>
          <a:xfrm>
            <a:off x="5004619" y="1573369"/>
            <a:ext cx="6453353" cy="400865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99484"/>
            <a:ext cx="10687961" cy="1037239"/>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it is clear that the </a:t>
            </a:r>
            <a:r>
              <a:rPr lang="en-IN" sz="2200" dirty="0">
                <a:solidFill>
                  <a:schemeClr val="accent3">
                    <a:lumMod val="25000"/>
                  </a:schemeClr>
                </a:solidFill>
                <a:latin typeface="Abadi" panose="020B0604020104020204" pitchFamily="34" charset="0"/>
              </a:rPr>
              <a:t>success of</a:t>
            </a:r>
            <a:r>
              <a:rPr lang="en-US" sz="2200" dirty="0">
                <a:solidFill>
                  <a:schemeClr val="accent3">
                    <a:lumMod val="25000"/>
                  </a:schemeClr>
                </a:solidFill>
                <a:latin typeface="Abadi" panose="020B0604020104020204" pitchFamily="34" charset="0"/>
              </a:rPr>
              <a:t> the LEO Orbit </a:t>
            </a:r>
            <a:r>
              <a:rPr lang="en-IN" sz="2200" dirty="0">
                <a:solidFill>
                  <a:schemeClr val="accent3">
                    <a:lumMod val="25000"/>
                  </a:schemeClr>
                </a:solidFill>
                <a:latin typeface="Abadi" panose="020B0604020104020204" pitchFamily="34" charset="0"/>
              </a:rPr>
              <a:t>satellite is related to the flight number and of the GTO Orbit satellite is not related to the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7932DFB-1F6C-4AD3-AC96-3B7F17FC28F4}"/>
              </a:ext>
            </a:extLst>
          </p:cNvPr>
          <p:cNvPicPr>
            <a:picLocks noChangeAspect="1"/>
          </p:cNvPicPr>
          <p:nvPr/>
        </p:nvPicPr>
        <p:blipFill>
          <a:blip r:embed="rId3"/>
          <a:stretch>
            <a:fillRect/>
          </a:stretch>
        </p:blipFill>
        <p:spPr>
          <a:xfrm>
            <a:off x="0" y="2858728"/>
            <a:ext cx="12192000" cy="31668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2019" y="1523206"/>
            <a:ext cx="10687961" cy="121999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plot, It is clear that the greater the </a:t>
            </a:r>
            <a:r>
              <a:rPr lang="en-IN" sz="2200" dirty="0">
                <a:solidFill>
                  <a:schemeClr val="accent3">
                    <a:lumMod val="25000"/>
                  </a:schemeClr>
                </a:solidFill>
                <a:latin typeface="Abadi" panose="020B0604020104020204" pitchFamily="34" charset="0"/>
              </a:rPr>
              <a:t>payload mass greater the success rate of the LEO, ISS Orbit satellites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D43B7E8-391A-4659-BFFE-F8F5F1D1F561}"/>
              </a:ext>
            </a:extLst>
          </p:cNvPr>
          <p:cNvPicPr>
            <a:picLocks noChangeAspect="1"/>
          </p:cNvPicPr>
          <p:nvPr/>
        </p:nvPicPr>
        <p:blipFill>
          <a:blip r:embed="rId3"/>
          <a:stretch>
            <a:fillRect/>
          </a:stretch>
        </p:blipFill>
        <p:spPr>
          <a:xfrm>
            <a:off x="0" y="2969342"/>
            <a:ext cx="12192000" cy="305623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line chart, it is clear that </a:t>
            </a:r>
            <a:r>
              <a:rPr lang="en-IN" sz="2200" dirty="0">
                <a:solidFill>
                  <a:schemeClr val="accent3">
                    <a:lumMod val="25000"/>
                  </a:schemeClr>
                </a:solidFill>
                <a:latin typeface="Abadi" panose="020B0604020104020204" pitchFamily="34" charset="0"/>
              </a:rPr>
              <a:t>success rate is increasing over the years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4CF7460-8E7A-493D-B017-0333B2888230}"/>
              </a:ext>
            </a:extLst>
          </p:cNvPr>
          <p:cNvPicPr>
            <a:picLocks noChangeAspect="1"/>
          </p:cNvPicPr>
          <p:nvPr/>
        </p:nvPicPr>
        <p:blipFill>
          <a:blip r:embed="rId3"/>
          <a:stretch>
            <a:fillRect/>
          </a:stretch>
        </p:blipFill>
        <p:spPr>
          <a:xfrm>
            <a:off x="4957543" y="1566760"/>
            <a:ext cx="6500430" cy="339853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96529F44-103A-4127-ADAD-8C676258F49D}"/>
              </a:ext>
            </a:extLst>
          </p:cNvPr>
          <p:cNvPicPr>
            <a:picLocks noGrp="1" noChangeAspect="1"/>
          </p:cNvPicPr>
          <p:nvPr>
            <p:ph idx="4294967295"/>
          </p:nvPr>
        </p:nvPicPr>
        <p:blipFill>
          <a:blip r:embed="rId3"/>
          <a:stretch>
            <a:fillRect/>
          </a:stretch>
        </p:blipFill>
        <p:spPr>
          <a:xfrm>
            <a:off x="5132558" y="1789274"/>
            <a:ext cx="6325414" cy="3279451"/>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A13E92CC-B43C-413D-9CDA-678AE2DF83C7}"/>
              </a:ext>
            </a:extLst>
          </p:cNvPr>
          <p:cNvSpPr txBox="1"/>
          <p:nvPr/>
        </p:nvSpPr>
        <p:spPr>
          <a:xfrm>
            <a:off x="884903" y="1789274"/>
            <a:ext cx="3972232" cy="1107996"/>
          </a:xfrm>
          <a:prstGeom prst="rect">
            <a:avLst/>
          </a:prstGeom>
          <a:noFill/>
        </p:spPr>
        <p:txBody>
          <a:bodyPr wrap="square" rtlCol="0">
            <a:spAutoFit/>
          </a:bodyPr>
          <a:lstStyle/>
          <a:p>
            <a:r>
              <a:rPr lang="en-IN" sz="2200" dirty="0">
                <a:solidFill>
                  <a:schemeClr val="accent3">
                    <a:lumMod val="25000"/>
                  </a:schemeClr>
                </a:solidFill>
                <a:latin typeface="Abadi" panose="020B0604020104020204" pitchFamily="34" charset="0"/>
              </a:rPr>
              <a:t>We used DISTINCT keyword to get the distinct launch sites from the dataset</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6"/>
            <a:ext cx="9745589" cy="11732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WHERE and LIKE keywords to get the 5 records where launch site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 name="Picture 9">
            <a:extLst>
              <a:ext uri="{FF2B5EF4-FFF2-40B4-BE49-F238E27FC236}">
                <a16:creationId xmlns:a16="http://schemas.microsoft.com/office/drawing/2014/main" id="{2F73CD57-EA67-4A9F-AE7F-36C93F602462}"/>
              </a:ext>
            </a:extLst>
          </p:cNvPr>
          <p:cNvPicPr>
            <a:picLocks noChangeAspect="1"/>
          </p:cNvPicPr>
          <p:nvPr/>
        </p:nvPicPr>
        <p:blipFill>
          <a:blip r:embed="rId3"/>
          <a:stretch>
            <a:fillRect/>
          </a:stretch>
        </p:blipFill>
        <p:spPr>
          <a:xfrm>
            <a:off x="327160" y="2795073"/>
            <a:ext cx="11537680" cy="264436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32501"/>
            <a:ext cx="9745589" cy="13895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SUM inbuild function to sum the payload mass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6C72B64C-FB3F-45C7-9478-832B961B0F31}"/>
              </a:ext>
            </a:extLst>
          </p:cNvPr>
          <p:cNvPicPr>
            <a:picLocks noChangeAspect="1"/>
          </p:cNvPicPr>
          <p:nvPr/>
        </p:nvPicPr>
        <p:blipFill rotWithShape="1">
          <a:blip r:embed="rId3"/>
          <a:srcRect r="35804"/>
          <a:stretch/>
        </p:blipFill>
        <p:spPr>
          <a:xfrm>
            <a:off x="1702551" y="3077064"/>
            <a:ext cx="8383821" cy="22484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321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AVG inbuild function to get the average of payload mass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CDBC61E-7464-4ADF-A974-90AFC8300260}"/>
              </a:ext>
            </a:extLst>
          </p:cNvPr>
          <p:cNvPicPr>
            <a:picLocks noChangeAspect="1"/>
          </p:cNvPicPr>
          <p:nvPr/>
        </p:nvPicPr>
        <p:blipFill>
          <a:blip r:embed="rId3"/>
          <a:stretch>
            <a:fillRect/>
          </a:stretch>
        </p:blipFill>
        <p:spPr>
          <a:xfrm>
            <a:off x="1759336" y="3158659"/>
            <a:ext cx="8682213" cy="219992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8332" y="1501160"/>
            <a:ext cx="9745589" cy="113388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MIN inbuild </a:t>
            </a:r>
            <a:r>
              <a:rPr lang="en-IN" sz="2200" dirty="0">
                <a:solidFill>
                  <a:schemeClr val="accent3">
                    <a:lumMod val="25000"/>
                  </a:schemeClr>
                </a:solidFill>
                <a:latin typeface="Abadi" panose="020B0604020104020204" pitchFamily="34" charset="0"/>
              </a:rPr>
              <a:t>function to get the first date on which the landing outcome in the ground pad was successful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B4523110-CA78-4852-B15F-9B17DC903EC2}"/>
              </a:ext>
            </a:extLst>
          </p:cNvPr>
          <p:cNvPicPr>
            <a:picLocks noChangeAspect="1"/>
          </p:cNvPicPr>
          <p:nvPr/>
        </p:nvPicPr>
        <p:blipFill>
          <a:blip r:embed="rId3"/>
          <a:stretch>
            <a:fillRect/>
          </a:stretch>
        </p:blipFill>
        <p:spPr>
          <a:xfrm>
            <a:off x="1302402" y="2793874"/>
            <a:ext cx="9213197" cy="315285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1160"/>
            <a:ext cx="9745589" cy="1173214"/>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WHERE and </a:t>
            </a:r>
            <a:r>
              <a:rPr lang="en-US" sz="2200" dirty="0" err="1">
                <a:solidFill>
                  <a:schemeClr val="accent3">
                    <a:lumMod val="25000"/>
                  </a:schemeClr>
                </a:solidFill>
                <a:latin typeface="Abadi" panose="020B0604020104020204" pitchFamily="34" charset="0"/>
              </a:rPr>
              <a:t>AND</a:t>
            </a:r>
            <a:r>
              <a:rPr lang="en-US" sz="2200" dirty="0">
                <a:solidFill>
                  <a:schemeClr val="accent3">
                    <a:lumMod val="25000"/>
                  </a:schemeClr>
                </a:solidFill>
                <a:latin typeface="Abadi" panose="020B0604020104020204" pitchFamily="34" charset="0"/>
              </a:rPr>
              <a:t> keywords to get the </a:t>
            </a:r>
            <a:r>
              <a:rPr lang="en-IN" sz="2200" dirty="0">
                <a:solidFill>
                  <a:schemeClr val="accent3">
                    <a:lumMod val="25000"/>
                  </a:schemeClr>
                </a:solidFill>
                <a:latin typeface="Abadi" panose="020B0604020104020204" pitchFamily="34" charset="0"/>
              </a:rPr>
              <a:t>successful</a:t>
            </a:r>
            <a:r>
              <a:rPr lang="en-US" sz="2200" dirty="0">
                <a:solidFill>
                  <a:schemeClr val="accent3">
                    <a:lumMod val="25000"/>
                  </a:schemeClr>
                </a:solidFill>
                <a:latin typeface="Abadi" panose="020B0604020104020204" pitchFamily="34" charset="0"/>
              </a:rPr>
              <a:t> drone ship landing with payload between 4000 and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F40A8CE-7612-42D3-8751-126769D2B64E}"/>
              </a:ext>
            </a:extLst>
          </p:cNvPr>
          <p:cNvPicPr>
            <a:picLocks noChangeAspect="1"/>
          </p:cNvPicPr>
          <p:nvPr/>
        </p:nvPicPr>
        <p:blipFill>
          <a:blip r:embed="rId3"/>
          <a:stretch>
            <a:fillRect/>
          </a:stretch>
        </p:blipFill>
        <p:spPr>
          <a:xfrm>
            <a:off x="433167" y="2653046"/>
            <a:ext cx="11325666" cy="26136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0199"/>
            <a:ext cx="9823397" cy="498741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Data </a:t>
            </a:r>
            <a:r>
              <a:rPr lang="en-IN" sz="1800" dirty="0">
                <a:solidFill>
                  <a:schemeClr val="accent3">
                    <a:lumMod val="25000"/>
                  </a:schemeClr>
                </a:solidFill>
                <a:latin typeface="Abadi" panose="020B0604020104020204" pitchFamily="34" charset="0"/>
              </a:rPr>
              <a:t>collection using SpaceX API</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Complete EDA with Visualization</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Interactive Visual Analytics with Folium and Dashboard using </a:t>
            </a:r>
            <a:r>
              <a:rPr lang="en-IN" sz="1800" dirty="0" err="1">
                <a:solidFill>
                  <a:schemeClr val="accent3">
                    <a:lumMod val="25000"/>
                  </a:schemeClr>
                </a:solidFill>
                <a:latin typeface="Abadi" panose="020B0604020104020204" pitchFamily="34" charset="0"/>
              </a:rPr>
              <a:t>Ploty</a:t>
            </a:r>
            <a:r>
              <a:rPr lang="en-IN" sz="1800" dirty="0">
                <a:solidFill>
                  <a:schemeClr val="accent3">
                    <a:lumMod val="25000"/>
                  </a:schemeClr>
                </a:solidFill>
                <a:latin typeface="Abadi" panose="020B0604020104020204" pitchFamily="34" charset="0"/>
              </a:rPr>
              <a:t> Dash</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Building Machine Learning models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Interactive analytic screenshots</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Machine </a:t>
            </a:r>
            <a:r>
              <a:rPr lang="en-IN" sz="1800" dirty="0">
                <a:solidFill>
                  <a:schemeClr val="accent3">
                    <a:lumMod val="25000"/>
                  </a:schemeClr>
                </a:solidFill>
                <a:latin typeface="Abadi" panose="020B0604020104020204" pitchFamily="34" charset="0"/>
              </a:rPr>
              <a:t>learning predictions</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142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the COUNT inbuilt function and grouped by mission outcome column using GROUP BY </a:t>
            </a:r>
            <a:r>
              <a:rPr lang="en-IN" sz="2200" dirty="0">
                <a:solidFill>
                  <a:schemeClr val="accent3">
                    <a:lumMod val="25000"/>
                  </a:schemeClr>
                </a:solidFill>
                <a:latin typeface="Abadi" panose="020B0604020104020204" pitchFamily="34" charset="0"/>
              </a:rPr>
              <a:t>keyword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5E75DB4-6B36-45BB-847C-57EAD3FA21C3}"/>
              </a:ext>
            </a:extLst>
          </p:cNvPr>
          <p:cNvPicPr>
            <a:picLocks noChangeAspect="1"/>
          </p:cNvPicPr>
          <p:nvPr/>
        </p:nvPicPr>
        <p:blipFill>
          <a:blip r:embed="rId3"/>
          <a:stretch>
            <a:fillRect/>
          </a:stretch>
        </p:blipFill>
        <p:spPr>
          <a:xfrm>
            <a:off x="249940" y="3146322"/>
            <a:ext cx="11482071" cy="22909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1184" y="1569987"/>
            <a:ext cx="3659423" cy="126170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used subquery to get the names of boosters carried </a:t>
            </a:r>
            <a:r>
              <a:rPr lang="en-IN" sz="2200" dirty="0">
                <a:solidFill>
                  <a:schemeClr val="accent3">
                    <a:lumMod val="25000"/>
                  </a:schemeClr>
                </a:solidFill>
                <a:latin typeface="Abadi" panose="020B0604020104020204" pitchFamily="34" charset="0"/>
              </a:rPr>
              <a:t>maximum</a:t>
            </a:r>
            <a:r>
              <a:rPr lang="en-US" sz="2200" dirty="0">
                <a:solidFill>
                  <a:schemeClr val="accent3">
                    <a:lumMod val="25000"/>
                  </a:schemeClr>
                </a:solidFill>
                <a:latin typeface="Abadi" panose="020B0604020104020204" pitchFamily="34" charset="0"/>
              </a:rPr>
              <a:t>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F86FBA1-93E9-4B21-8C25-678CBB27048B}"/>
              </a:ext>
            </a:extLst>
          </p:cNvPr>
          <p:cNvPicPr>
            <a:picLocks noChangeAspect="1"/>
          </p:cNvPicPr>
          <p:nvPr/>
        </p:nvPicPr>
        <p:blipFill rotWithShape="1">
          <a:blip r:embed="rId3"/>
          <a:srcRect r="25119"/>
          <a:stretch/>
        </p:blipFill>
        <p:spPr>
          <a:xfrm>
            <a:off x="4429433" y="1471684"/>
            <a:ext cx="6425380" cy="47552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8464"/>
            <a:ext cx="9745589" cy="82094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We used LIKE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keywords in WHERE clause to get the </a:t>
            </a:r>
            <a:r>
              <a:rPr lang="en-IN" sz="2200" dirty="0">
                <a:solidFill>
                  <a:schemeClr val="accent3">
                    <a:lumMod val="25000"/>
                  </a:schemeClr>
                </a:solidFill>
                <a:latin typeface="Abadi"/>
              </a:rPr>
              <a:t>results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BA611E7-59DD-4550-BB33-4841320AF334}"/>
              </a:ext>
            </a:extLst>
          </p:cNvPr>
          <p:cNvPicPr>
            <a:picLocks noChangeAspect="1"/>
          </p:cNvPicPr>
          <p:nvPr/>
        </p:nvPicPr>
        <p:blipFill>
          <a:blip r:embed="rId3"/>
          <a:stretch>
            <a:fillRect/>
          </a:stretch>
        </p:blipFill>
        <p:spPr>
          <a:xfrm>
            <a:off x="646844" y="2593976"/>
            <a:ext cx="10996024" cy="229260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1495"/>
            <a:ext cx="9745589" cy="1389523"/>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AND keyword in the WHERE clause and the further result is grouped by landing outcome and sorted by the count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A48D76C-2CFF-4D49-AA0B-9C811E30926C}"/>
              </a:ext>
            </a:extLst>
          </p:cNvPr>
          <p:cNvPicPr>
            <a:picLocks noChangeAspect="1"/>
          </p:cNvPicPr>
          <p:nvPr/>
        </p:nvPicPr>
        <p:blipFill>
          <a:blip r:embed="rId3"/>
          <a:stretch>
            <a:fillRect/>
          </a:stretch>
        </p:blipFill>
        <p:spPr>
          <a:xfrm>
            <a:off x="432998" y="2365606"/>
            <a:ext cx="11538384" cy="359274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65005"/>
            <a:ext cx="4273938" cy="995363"/>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From this map, we can see that all launch sites are on the </a:t>
            </a:r>
            <a:r>
              <a:rPr lang="en-IN" sz="2200" dirty="0">
                <a:solidFill>
                  <a:schemeClr val="accent3">
                    <a:lumMod val="25000"/>
                  </a:schemeClr>
                </a:solidFill>
                <a:latin typeface="Abadi"/>
              </a:rPr>
              <a:t>United States of America’s coasts </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A Global Map</a:t>
            </a:r>
          </a:p>
        </p:txBody>
      </p:sp>
      <p:pic>
        <p:nvPicPr>
          <p:cNvPr id="6" name="Picture 5">
            <a:extLst>
              <a:ext uri="{FF2B5EF4-FFF2-40B4-BE49-F238E27FC236}">
                <a16:creationId xmlns:a16="http://schemas.microsoft.com/office/drawing/2014/main" id="{8828BA69-8206-4739-B075-2E87A7D440B1}"/>
              </a:ext>
            </a:extLst>
          </p:cNvPr>
          <p:cNvPicPr>
            <a:picLocks noChangeAspect="1"/>
          </p:cNvPicPr>
          <p:nvPr/>
        </p:nvPicPr>
        <p:blipFill>
          <a:blip r:embed="rId3"/>
          <a:stretch>
            <a:fillRect/>
          </a:stretch>
        </p:blipFill>
        <p:spPr>
          <a:xfrm>
            <a:off x="5220480" y="1365094"/>
            <a:ext cx="6201510" cy="475287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3988"/>
            <a:ext cx="3497190" cy="3293817"/>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Green Markers shows a </a:t>
            </a:r>
            <a:r>
              <a:rPr lang="en-IN" dirty="0">
                <a:solidFill>
                  <a:schemeClr val="accent3">
                    <a:lumMod val="25000"/>
                  </a:schemeClr>
                </a:solidFill>
              </a:rPr>
              <a:t>successful mission and Red Markers shows a unsuccessful mission </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Markers Showing Outcome of a Launch for a Launch Site</a:t>
            </a:r>
          </a:p>
        </p:txBody>
      </p:sp>
      <p:pic>
        <p:nvPicPr>
          <p:cNvPr id="4" name="Picture 3">
            <a:extLst>
              <a:ext uri="{FF2B5EF4-FFF2-40B4-BE49-F238E27FC236}">
                <a16:creationId xmlns:a16="http://schemas.microsoft.com/office/drawing/2014/main" id="{745FC5D8-863C-4FBC-AF26-FB3DCC40685C}"/>
              </a:ext>
            </a:extLst>
          </p:cNvPr>
          <p:cNvPicPr>
            <a:picLocks noChangeAspect="1"/>
          </p:cNvPicPr>
          <p:nvPr/>
        </p:nvPicPr>
        <p:blipFill>
          <a:blip r:embed="rId3"/>
          <a:stretch>
            <a:fillRect/>
          </a:stretch>
        </p:blipFill>
        <p:spPr>
          <a:xfrm>
            <a:off x="4421209" y="1425676"/>
            <a:ext cx="7381596" cy="44343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to landmarks</a:t>
            </a:r>
          </a:p>
        </p:txBody>
      </p:sp>
      <p:pic>
        <p:nvPicPr>
          <p:cNvPr id="4" name="Picture 3">
            <a:extLst>
              <a:ext uri="{FF2B5EF4-FFF2-40B4-BE49-F238E27FC236}">
                <a16:creationId xmlns:a16="http://schemas.microsoft.com/office/drawing/2014/main" id="{546DB183-0CEE-4DDF-9190-E83D79F0E692}"/>
              </a:ext>
            </a:extLst>
          </p:cNvPr>
          <p:cNvPicPr>
            <a:picLocks noChangeAspect="1"/>
          </p:cNvPicPr>
          <p:nvPr/>
        </p:nvPicPr>
        <p:blipFill>
          <a:blip r:embed="rId3"/>
          <a:stretch>
            <a:fillRect/>
          </a:stretch>
        </p:blipFill>
        <p:spPr>
          <a:xfrm>
            <a:off x="1151656" y="4057977"/>
            <a:ext cx="3833727" cy="2453384"/>
          </a:xfrm>
          <a:prstGeom prst="rect">
            <a:avLst/>
          </a:prstGeom>
        </p:spPr>
      </p:pic>
      <p:pic>
        <p:nvPicPr>
          <p:cNvPr id="7" name="Picture 6">
            <a:extLst>
              <a:ext uri="{FF2B5EF4-FFF2-40B4-BE49-F238E27FC236}">
                <a16:creationId xmlns:a16="http://schemas.microsoft.com/office/drawing/2014/main" id="{F44D1A8D-53CC-49A7-BB53-2981298C3A0D}"/>
              </a:ext>
            </a:extLst>
          </p:cNvPr>
          <p:cNvPicPr>
            <a:picLocks noChangeAspect="1"/>
          </p:cNvPicPr>
          <p:nvPr/>
        </p:nvPicPr>
        <p:blipFill rotWithShape="1">
          <a:blip r:embed="rId4"/>
          <a:srcRect l="8606" b="25857"/>
          <a:stretch/>
        </p:blipFill>
        <p:spPr>
          <a:xfrm>
            <a:off x="1151228" y="1346146"/>
            <a:ext cx="3833728" cy="2453384"/>
          </a:xfrm>
          <a:prstGeom prst="rect">
            <a:avLst/>
          </a:prstGeom>
        </p:spPr>
      </p:pic>
      <p:pic>
        <p:nvPicPr>
          <p:cNvPr id="10" name="Picture 9">
            <a:extLst>
              <a:ext uri="{FF2B5EF4-FFF2-40B4-BE49-F238E27FC236}">
                <a16:creationId xmlns:a16="http://schemas.microsoft.com/office/drawing/2014/main" id="{746502EC-9DE3-4AF5-8CF9-2448D7918240}"/>
              </a:ext>
            </a:extLst>
          </p:cNvPr>
          <p:cNvPicPr>
            <a:picLocks noChangeAspect="1"/>
          </p:cNvPicPr>
          <p:nvPr/>
        </p:nvPicPr>
        <p:blipFill>
          <a:blip r:embed="rId5"/>
          <a:stretch>
            <a:fillRect/>
          </a:stretch>
        </p:blipFill>
        <p:spPr>
          <a:xfrm>
            <a:off x="5317554" y="1346146"/>
            <a:ext cx="4093611" cy="2605427"/>
          </a:xfrm>
          <a:prstGeom prst="rect">
            <a:avLst/>
          </a:prstGeom>
        </p:spPr>
      </p:pic>
      <p:sp>
        <p:nvSpPr>
          <p:cNvPr id="11" name="TextBox 10">
            <a:extLst>
              <a:ext uri="{FF2B5EF4-FFF2-40B4-BE49-F238E27FC236}">
                <a16:creationId xmlns:a16="http://schemas.microsoft.com/office/drawing/2014/main" id="{7BCC54A3-5818-461C-9184-981EBDA7250C}"/>
              </a:ext>
            </a:extLst>
          </p:cNvPr>
          <p:cNvSpPr txBox="1"/>
          <p:nvPr/>
        </p:nvSpPr>
        <p:spPr>
          <a:xfrm>
            <a:off x="5317554" y="4129548"/>
            <a:ext cx="6140418" cy="2569934"/>
          </a:xfrm>
          <a:prstGeom prst="rect">
            <a:avLst/>
          </a:prstGeom>
          <a:noFill/>
        </p:spPr>
        <p:txBody>
          <a:bodyPr wrap="square" rtlCol="0">
            <a:spAutoFit/>
          </a:bodyPr>
          <a:lstStyle/>
          <a:p>
            <a:r>
              <a:rPr lang="en-IN" sz="2300" dirty="0">
                <a:solidFill>
                  <a:schemeClr val="accent3">
                    <a:lumMod val="25000"/>
                  </a:schemeClr>
                </a:solidFill>
              </a:rPr>
              <a:t>Distance from the nearest highway is 78.45 KM</a:t>
            </a:r>
          </a:p>
          <a:p>
            <a:r>
              <a:rPr lang="en-IN" sz="2300" dirty="0">
                <a:solidFill>
                  <a:schemeClr val="accent3">
                    <a:lumMod val="25000"/>
                  </a:schemeClr>
                </a:solidFill>
              </a:rPr>
              <a:t>Distance from the coastline is 0.90 KM</a:t>
            </a:r>
          </a:p>
          <a:p>
            <a:r>
              <a:rPr lang="en-IN" sz="2300" dirty="0">
                <a:solidFill>
                  <a:schemeClr val="accent3">
                    <a:lumMod val="25000"/>
                  </a:schemeClr>
                </a:solidFill>
              </a:rPr>
              <a:t>The distance from the nearest railway line is 28.98 KM</a:t>
            </a:r>
          </a:p>
          <a:p>
            <a:r>
              <a:rPr lang="en-IN" sz="2300" dirty="0">
                <a:solidFill>
                  <a:schemeClr val="accent3">
                    <a:lumMod val="25000"/>
                  </a:schemeClr>
                </a:solidFill>
              </a:rPr>
              <a:t>It is essential for the safety of civilians that the launch site is at a proper distance from all city’s landmarks and crowded area</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14405" y="1366038"/>
            <a:ext cx="4872795" cy="452229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pie chart, it is clear that KSC LC-39A has the most </a:t>
            </a:r>
            <a:r>
              <a:rPr lang="en-IN" sz="2200" dirty="0">
                <a:solidFill>
                  <a:schemeClr val="accent3">
                    <a:lumMod val="25000"/>
                  </a:schemeClr>
                </a:solidFill>
                <a:latin typeface="Abadi"/>
              </a:rPr>
              <a:t>successful missions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Launch </a:t>
            </a:r>
            <a:r>
              <a:rPr lang="en-IN" dirty="0">
                <a:solidFill>
                  <a:srgbClr val="0B49CB"/>
                </a:solidFill>
                <a:latin typeface="Abadi"/>
              </a:rPr>
              <a:t>Success for All Sites</a:t>
            </a:r>
            <a:endParaRPr lang="en-US" dirty="0">
              <a:solidFill>
                <a:srgbClr val="0B49CB"/>
              </a:solidFill>
              <a:latin typeface="Abadi"/>
            </a:endParaRPr>
          </a:p>
        </p:txBody>
      </p:sp>
      <p:grpSp>
        <p:nvGrpSpPr>
          <p:cNvPr id="6" name="Group 5">
            <a:extLst>
              <a:ext uri="{FF2B5EF4-FFF2-40B4-BE49-F238E27FC236}">
                <a16:creationId xmlns:a16="http://schemas.microsoft.com/office/drawing/2014/main" id="{8E58CC08-6508-43E2-BDA9-3C7936435D52}"/>
              </a:ext>
            </a:extLst>
          </p:cNvPr>
          <p:cNvGrpSpPr/>
          <p:nvPr/>
        </p:nvGrpSpPr>
        <p:grpSpPr>
          <a:xfrm>
            <a:off x="304800" y="1316877"/>
            <a:ext cx="6631858" cy="3027680"/>
            <a:chOff x="0" y="1513522"/>
            <a:chExt cx="6631858" cy="3027680"/>
          </a:xfrm>
        </p:grpSpPr>
        <p:pic>
          <p:nvPicPr>
            <p:cNvPr id="4" name="Picture 3">
              <a:extLst>
                <a:ext uri="{FF2B5EF4-FFF2-40B4-BE49-F238E27FC236}">
                  <a16:creationId xmlns:a16="http://schemas.microsoft.com/office/drawing/2014/main" id="{AF805260-0224-4456-A779-AC51CA39B65F}"/>
                </a:ext>
              </a:extLst>
            </p:cNvPr>
            <p:cNvPicPr>
              <a:picLocks noChangeAspect="1"/>
            </p:cNvPicPr>
            <p:nvPr/>
          </p:nvPicPr>
          <p:blipFill rotWithShape="1">
            <a:blip r:embed="rId3"/>
            <a:srcRect r="78952"/>
            <a:stretch/>
          </p:blipFill>
          <p:spPr>
            <a:xfrm>
              <a:off x="0" y="1513522"/>
              <a:ext cx="2566219" cy="3027680"/>
            </a:xfrm>
            <a:prstGeom prst="rect">
              <a:avLst/>
            </a:prstGeom>
          </p:spPr>
        </p:pic>
        <p:pic>
          <p:nvPicPr>
            <p:cNvPr id="7" name="Picture 6">
              <a:extLst>
                <a:ext uri="{FF2B5EF4-FFF2-40B4-BE49-F238E27FC236}">
                  <a16:creationId xmlns:a16="http://schemas.microsoft.com/office/drawing/2014/main" id="{1A381FBF-E386-4660-A646-456E1BA6855A}"/>
                </a:ext>
              </a:extLst>
            </p:cNvPr>
            <p:cNvPicPr>
              <a:picLocks noChangeAspect="1"/>
            </p:cNvPicPr>
            <p:nvPr/>
          </p:nvPicPr>
          <p:blipFill rotWithShape="1">
            <a:blip r:embed="rId3"/>
            <a:srcRect l="33830" r="42300"/>
            <a:stretch/>
          </p:blipFill>
          <p:spPr>
            <a:xfrm>
              <a:off x="2561303" y="1513522"/>
              <a:ext cx="2910349" cy="3027680"/>
            </a:xfrm>
            <a:prstGeom prst="rect">
              <a:avLst/>
            </a:prstGeom>
          </p:spPr>
        </p:pic>
        <p:pic>
          <p:nvPicPr>
            <p:cNvPr id="9" name="Picture 8">
              <a:extLst>
                <a:ext uri="{FF2B5EF4-FFF2-40B4-BE49-F238E27FC236}">
                  <a16:creationId xmlns:a16="http://schemas.microsoft.com/office/drawing/2014/main" id="{22328C6E-86B7-4816-A390-09596787E069}"/>
                </a:ext>
              </a:extLst>
            </p:cNvPr>
            <p:cNvPicPr>
              <a:picLocks noChangeAspect="1"/>
            </p:cNvPicPr>
            <p:nvPr/>
          </p:nvPicPr>
          <p:blipFill rotWithShape="1">
            <a:blip r:embed="rId3"/>
            <a:srcRect l="90726"/>
            <a:stretch/>
          </p:blipFill>
          <p:spPr>
            <a:xfrm>
              <a:off x="5501148" y="1513522"/>
              <a:ext cx="1130710" cy="3027680"/>
            </a:xfrm>
            <a:prstGeom prst="rect">
              <a:avLst/>
            </a:prstGeom>
          </p:spPr>
        </p:pic>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96181"/>
            <a:ext cx="10132090" cy="5112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SpaceX says that launching a Falcon 9 </a:t>
            </a:r>
            <a:r>
              <a:rPr lang="en-IN" sz="1800" dirty="0">
                <a:solidFill>
                  <a:schemeClr val="accent3">
                    <a:lumMod val="25000"/>
                  </a:schemeClr>
                </a:solidFill>
                <a:latin typeface="Abadi" panose="020B0604020104020204" pitchFamily="34" charset="0"/>
              </a:rPr>
              <a:t>rocket costs 62 million dollars. On the other hand, their competition costs 165 million dollars. The reason for this difference is that SpaceX can reuse the rocket in the first stage. Therefore we want to predict if a rocket will land on the first stage or not. This study aims to build a machine learning pipeline to predict the success of the first stage.</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Determine a new rocket launch will be successful or not</a:t>
            </a:r>
          </a:p>
          <a:p>
            <a:pPr lvl="1">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Correlation between different feature and relation between various independent feature and depended feature</a:t>
            </a:r>
          </a:p>
          <a:p>
            <a:pPr lvl="1">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What is requirement conditions for a successful mission</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903595"/>
            <a:ext cx="10551583" cy="1273367"/>
          </a:xfrm>
          <a:prstGeom prst="rect">
            <a:avLst/>
          </a:prstGeom>
        </p:spPr>
        <p:txBody>
          <a:bodyPr lIns="91440" tIns="45720" rIns="91440" bIns="45720" anchor="t">
            <a:normAutofit/>
          </a:bodyPr>
          <a:lstStyle/>
          <a:p>
            <a:pPr marL="0" indent="0">
              <a:buNone/>
            </a:pPr>
            <a:r>
              <a:rPr lang="en-US" dirty="0"/>
              <a:t>From the pie chart, it is clear that KSC LC-39A has 76.9% </a:t>
            </a:r>
            <a:r>
              <a:rPr lang="en-IN" dirty="0"/>
              <a:t>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Pie Chart of Highest Success Rated Site</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A63C69AB-9B6A-4F63-AA15-109C178CC13C}"/>
              </a:ext>
            </a:extLst>
          </p:cNvPr>
          <p:cNvPicPr>
            <a:picLocks noChangeAspect="1"/>
          </p:cNvPicPr>
          <p:nvPr/>
        </p:nvPicPr>
        <p:blipFill>
          <a:blip r:embed="rId3"/>
          <a:stretch>
            <a:fillRect/>
          </a:stretch>
        </p:blipFill>
        <p:spPr>
          <a:xfrm>
            <a:off x="0" y="1597630"/>
            <a:ext cx="12192000" cy="309247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520632"/>
            <a:ext cx="10414662" cy="1083853"/>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scatter plot, it is clear that mission with low payload </a:t>
            </a:r>
            <a:r>
              <a:rPr lang="en-IN" sz="2200" dirty="0">
                <a:solidFill>
                  <a:schemeClr val="accent3">
                    <a:lumMod val="25000"/>
                  </a:schemeClr>
                </a:solidFill>
                <a:latin typeface="Abadi" panose="020B0604020104020204" pitchFamily="34" charset="0"/>
              </a:rPr>
              <a:t>weight is higher than high payload weight.</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Different Payload Ranges</a:t>
            </a:r>
          </a:p>
        </p:txBody>
      </p:sp>
      <p:pic>
        <p:nvPicPr>
          <p:cNvPr id="4" name="Picture 3">
            <a:extLst>
              <a:ext uri="{FF2B5EF4-FFF2-40B4-BE49-F238E27FC236}">
                <a16:creationId xmlns:a16="http://schemas.microsoft.com/office/drawing/2014/main" id="{B878753A-C3BD-4896-ABDD-B3DF93ED3423}"/>
              </a:ext>
            </a:extLst>
          </p:cNvPr>
          <p:cNvPicPr>
            <a:picLocks noChangeAspect="1"/>
          </p:cNvPicPr>
          <p:nvPr/>
        </p:nvPicPr>
        <p:blipFill>
          <a:blip r:embed="rId3"/>
          <a:stretch>
            <a:fillRect/>
          </a:stretch>
        </p:blipFill>
        <p:spPr>
          <a:xfrm>
            <a:off x="6096000" y="1888985"/>
            <a:ext cx="5240594" cy="3650299"/>
          </a:xfrm>
          <a:prstGeom prst="rect">
            <a:avLst/>
          </a:prstGeom>
        </p:spPr>
      </p:pic>
      <p:pic>
        <p:nvPicPr>
          <p:cNvPr id="7" name="Picture 6">
            <a:extLst>
              <a:ext uri="{FF2B5EF4-FFF2-40B4-BE49-F238E27FC236}">
                <a16:creationId xmlns:a16="http://schemas.microsoft.com/office/drawing/2014/main" id="{72627E7C-0023-43BB-B145-0264738D53E4}"/>
              </a:ext>
            </a:extLst>
          </p:cNvPr>
          <p:cNvPicPr>
            <a:picLocks noChangeAspect="1"/>
          </p:cNvPicPr>
          <p:nvPr/>
        </p:nvPicPr>
        <p:blipFill>
          <a:blip r:embed="rId4"/>
          <a:stretch>
            <a:fillRect/>
          </a:stretch>
        </p:blipFill>
        <p:spPr>
          <a:xfrm>
            <a:off x="496712" y="1888985"/>
            <a:ext cx="5240594" cy="3650299"/>
          </a:xfrm>
          <a:prstGeom prst="rect">
            <a:avLst/>
          </a:prstGeom>
        </p:spPr>
      </p:pic>
      <p:sp>
        <p:nvSpPr>
          <p:cNvPr id="8" name="TextBox 7">
            <a:extLst>
              <a:ext uri="{FF2B5EF4-FFF2-40B4-BE49-F238E27FC236}">
                <a16:creationId xmlns:a16="http://schemas.microsoft.com/office/drawing/2014/main" id="{374D0107-0E2B-4739-ADB8-96F2C3EEF0F8}"/>
              </a:ext>
            </a:extLst>
          </p:cNvPr>
          <p:cNvSpPr txBox="1"/>
          <p:nvPr/>
        </p:nvSpPr>
        <p:spPr>
          <a:xfrm>
            <a:off x="496712" y="1494503"/>
            <a:ext cx="5240594" cy="430887"/>
          </a:xfrm>
          <a:prstGeom prst="rect">
            <a:avLst/>
          </a:prstGeom>
          <a:noFill/>
        </p:spPr>
        <p:txBody>
          <a:bodyPr wrap="square" rtlCol="0">
            <a:spAutoFit/>
          </a:bodyPr>
          <a:lstStyle/>
          <a:p>
            <a:r>
              <a:rPr lang="en-IN" sz="2200" dirty="0">
                <a:latin typeface="Abadi" panose="020B0604020104020204" pitchFamily="34" charset="0"/>
              </a:rPr>
              <a:t>Low weighted payload (&lt;4000 KG)</a:t>
            </a:r>
          </a:p>
        </p:txBody>
      </p:sp>
      <p:sp>
        <p:nvSpPr>
          <p:cNvPr id="10" name="TextBox 9">
            <a:extLst>
              <a:ext uri="{FF2B5EF4-FFF2-40B4-BE49-F238E27FC236}">
                <a16:creationId xmlns:a16="http://schemas.microsoft.com/office/drawing/2014/main" id="{08329FB2-D24C-494A-AF62-ECE9D79AE637}"/>
              </a:ext>
            </a:extLst>
          </p:cNvPr>
          <p:cNvSpPr txBox="1"/>
          <p:nvPr/>
        </p:nvSpPr>
        <p:spPr>
          <a:xfrm>
            <a:off x="6042106" y="1460213"/>
            <a:ext cx="5294488" cy="430887"/>
          </a:xfrm>
          <a:prstGeom prst="rect">
            <a:avLst/>
          </a:prstGeom>
          <a:noFill/>
        </p:spPr>
        <p:txBody>
          <a:bodyPr wrap="square" rtlCol="0">
            <a:spAutoFit/>
          </a:bodyPr>
          <a:lstStyle/>
          <a:p>
            <a:r>
              <a:rPr lang="en-IN" sz="2200" dirty="0">
                <a:latin typeface="Abadi" panose="020B0604020104020204" pitchFamily="34" charset="0"/>
              </a:rPr>
              <a:t>High weighted payload (4000&lt;10000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31983" y="1523206"/>
            <a:ext cx="5325989"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a:rPr>
              <a:t>From the bar chart, it is </a:t>
            </a:r>
            <a:r>
              <a:rPr lang="en-IN" sz="2200" dirty="0">
                <a:solidFill>
                  <a:schemeClr val="accent3">
                    <a:lumMod val="25000"/>
                  </a:schemeClr>
                </a:solidFill>
                <a:latin typeface="Abadi"/>
              </a:rPr>
              <a:t>clear that Decision Tree Classifier has the highest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A0E50FC-D31B-4BF9-AC83-8AA8923D40E2}"/>
              </a:ext>
            </a:extLst>
          </p:cNvPr>
          <p:cNvPicPr>
            <a:picLocks noChangeAspect="1"/>
          </p:cNvPicPr>
          <p:nvPr/>
        </p:nvPicPr>
        <p:blipFill>
          <a:blip r:embed="rId3"/>
          <a:stretch>
            <a:fillRect/>
          </a:stretch>
        </p:blipFill>
        <p:spPr>
          <a:xfrm>
            <a:off x="734028" y="1458560"/>
            <a:ext cx="5208974" cy="521601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512802"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the </a:t>
            </a:r>
            <a:r>
              <a:rPr lang="en-IN" sz="2200" dirty="0">
                <a:solidFill>
                  <a:schemeClr val="accent3">
                    <a:lumMod val="25000"/>
                  </a:schemeClr>
                </a:solidFill>
                <a:latin typeface="Abadi" panose="020B0604020104020204" pitchFamily="34" charset="0"/>
              </a:rPr>
              <a:t>Confusion Matrix of Decision Tree Classifier, it is clear that it is very robust when class is 1. The model struggles with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A6AA8A9E-3A5E-4D37-8C7F-44BAAA16D4A7}"/>
              </a:ext>
            </a:extLst>
          </p:cNvPr>
          <p:cNvPicPr>
            <a:picLocks noChangeAspect="1"/>
          </p:cNvPicPr>
          <p:nvPr/>
        </p:nvPicPr>
        <p:blipFill>
          <a:blip r:embed="rId3"/>
          <a:stretch>
            <a:fillRect/>
          </a:stretch>
        </p:blipFill>
        <p:spPr>
          <a:xfrm>
            <a:off x="6399974" y="1373317"/>
            <a:ext cx="5022015" cy="436663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428931"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From this study, 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Larger the Flight Number </a:t>
            </a:r>
            <a:r>
              <a:rPr lang="en-IN" sz="2200" dirty="0">
                <a:solidFill>
                  <a:schemeClr val="accent3">
                    <a:lumMod val="25000"/>
                  </a:schemeClr>
                </a:solidFill>
                <a:latin typeface="Abadi" panose="020B0604020104020204" pitchFamily="34" charset="0"/>
              </a:rPr>
              <a:t>greater the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Mission </a:t>
            </a:r>
            <a:r>
              <a:rPr lang="en-IN" sz="2200" dirty="0">
                <a:solidFill>
                  <a:schemeClr val="accent3">
                    <a:lumMod val="25000"/>
                  </a:schemeClr>
                </a:solidFill>
                <a:latin typeface="Abadi" panose="020B0604020104020204" pitchFamily="34" charset="0"/>
              </a:rPr>
              <a:t>success rate is increasing from 2013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a:t>
            </a:r>
            <a:r>
              <a:rPr lang="en-IN" sz="2200" dirty="0">
                <a:solidFill>
                  <a:schemeClr val="accent3">
                    <a:lumMod val="25000"/>
                  </a:schemeClr>
                </a:solidFill>
                <a:latin typeface="Abadi" panose="020B0604020104020204" pitchFamily="34" charset="0"/>
              </a:rPr>
              <a:t>successful rate over all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model to </a:t>
            </a:r>
            <a:r>
              <a:rPr lang="en-IN" sz="2200" dirty="0">
                <a:solidFill>
                  <a:schemeClr val="accent3">
                    <a:lumMod val="25000"/>
                  </a:schemeClr>
                </a:solidFill>
                <a:latin typeface="Abadi" panose="020B0604020104020204" pitchFamily="34" charset="0"/>
              </a:rPr>
              <a:t>predict the success of the mission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73854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Scrapping form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 Hot Encoding is </a:t>
            </a:r>
            <a:r>
              <a:rPr lang="en-IN" sz="7600" dirty="0">
                <a:solidFill>
                  <a:schemeClr val="bg2">
                    <a:lumMod val="50000"/>
                  </a:schemeClr>
                </a:solidFill>
                <a:latin typeface="Abadi"/>
              </a:rPr>
              <a:t>applied to the numerical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stage </a:t>
            </a:r>
            <a:r>
              <a:rPr lang="en-IN" sz="2200" dirty="0">
                <a:solidFill>
                  <a:schemeClr val="accent3">
                    <a:lumMod val="25000"/>
                  </a:schemeClr>
                </a:solidFill>
                <a:latin typeface="Abadi" panose="020B0604020104020204" pitchFamily="34" charset="0"/>
              </a:rPr>
              <a:t>mainly comprises two methods</a:t>
            </a:r>
          </a:p>
          <a:p>
            <a:pPr lvl="1">
              <a:lnSpc>
                <a:spcPct val="100000"/>
              </a:lnSpc>
              <a:spcBef>
                <a:spcPts val="1400"/>
              </a:spcBef>
              <a:buFont typeface="Wingdings" panose="05000000000000000000" pitchFamily="2" charset="2"/>
              <a:buChar char="Ø"/>
            </a:pPr>
            <a:r>
              <a:rPr lang="en-IN" sz="1800" dirty="0">
                <a:solidFill>
                  <a:schemeClr val="accent3">
                    <a:lumMod val="25000"/>
                  </a:schemeClr>
                </a:solidFill>
                <a:latin typeface="Abadi" panose="020B0604020104020204" pitchFamily="34" charset="0"/>
              </a:rPr>
              <a:t>Data Collection using SpaceX API</a:t>
            </a:r>
          </a:p>
          <a:p>
            <a:pPr lvl="2">
              <a:lnSpc>
                <a:spcPct val="100000"/>
              </a:lnSpc>
              <a:spcBef>
                <a:spcPts val="1400"/>
              </a:spcBef>
              <a:buFont typeface="Wingdings" panose="05000000000000000000" pitchFamily="2" charset="2"/>
              <a:buChar char="§"/>
            </a:pPr>
            <a:r>
              <a:rPr lang="en-US" sz="1800" dirty="0" err="1">
                <a:solidFill>
                  <a:schemeClr val="accent3">
                    <a:lumMod val="25000"/>
                  </a:schemeClr>
                </a:solidFill>
                <a:latin typeface="Abadi" panose="020B0604020104020204" pitchFamily="34" charset="0"/>
              </a:rPr>
              <a:t>requests.get</a:t>
            </a:r>
            <a:r>
              <a:rPr lang="en-US" sz="1800" dirty="0">
                <a:solidFill>
                  <a:schemeClr val="accent3">
                    <a:lumMod val="25000"/>
                  </a:schemeClr>
                </a:solidFill>
                <a:latin typeface="Abadi" panose="020B0604020104020204" pitchFamily="34" charset="0"/>
              </a:rPr>
              <a:t> method is used to get data from SpaceX API and converted into JSON file</a:t>
            </a:r>
          </a:p>
          <a:p>
            <a:pPr lvl="2">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After this, the data is converted into pandas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using </a:t>
            </a:r>
            <a:r>
              <a:rPr lang="en-US" sz="1800" dirty="0" err="1">
                <a:solidFill>
                  <a:schemeClr val="accent3">
                    <a:lumMod val="25000"/>
                  </a:schemeClr>
                </a:solidFill>
                <a:latin typeface="Abadi" panose="020B0604020104020204" pitchFamily="34" charset="0"/>
              </a:rPr>
              <a:t>pd.json_normalize</a:t>
            </a:r>
            <a:r>
              <a:rPr lang="en-US" sz="1800" dirty="0">
                <a:solidFill>
                  <a:schemeClr val="accent3">
                    <a:lumMod val="25000"/>
                  </a:schemeClr>
                </a:solidFill>
                <a:latin typeface="Abadi" panose="020B0604020104020204" pitchFamily="34" charset="0"/>
              </a:rPr>
              <a:t>() method</a:t>
            </a:r>
          </a:p>
          <a:p>
            <a:pPr lvl="2">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We cleaned the data and the missing value in payload mass </a:t>
            </a:r>
            <a:r>
              <a:rPr lang="en-IN" sz="1800" dirty="0">
                <a:solidFill>
                  <a:schemeClr val="accent3">
                    <a:lumMod val="25000"/>
                  </a:schemeClr>
                </a:solidFill>
                <a:latin typeface="Abadi" panose="020B0604020104020204" pitchFamily="34" charset="0"/>
              </a:rPr>
              <a:t>column</a:t>
            </a:r>
            <a:r>
              <a:rPr lang="en-US" sz="1800" dirty="0">
                <a:solidFill>
                  <a:schemeClr val="accent3">
                    <a:lumMod val="25000"/>
                  </a:schemeClr>
                </a:solidFill>
                <a:latin typeface="Abadi" panose="020B0604020104020204" pitchFamily="34" charset="0"/>
              </a:rPr>
              <a:t> was filled by the mean of the payload mass values</a:t>
            </a:r>
          </a:p>
          <a:p>
            <a:pPr lvl="1">
              <a:lnSpc>
                <a:spcPct val="100000"/>
              </a:lnSpc>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Data Collection </a:t>
            </a:r>
            <a:r>
              <a:rPr lang="en-IN" sz="2000" dirty="0">
                <a:solidFill>
                  <a:schemeClr val="accent3">
                    <a:lumMod val="25000"/>
                  </a:schemeClr>
                </a:solidFill>
                <a:latin typeface="Abadi" panose="020B0604020104020204" pitchFamily="34" charset="0"/>
              </a:rPr>
              <a:t>using Web Scrapping from Wikipedia</a:t>
            </a:r>
          </a:p>
          <a:p>
            <a:pPr lvl="2">
              <a:lnSpc>
                <a:spcPct val="100000"/>
              </a:lnSpc>
              <a:spcBef>
                <a:spcPts val="1400"/>
              </a:spcBef>
              <a:buFont typeface="Wingdings" panose="05000000000000000000" pitchFamily="2" charset="2"/>
              <a:buChar char="§"/>
            </a:pPr>
            <a:r>
              <a:rPr lang="en-IN" sz="1800" dirty="0" err="1">
                <a:solidFill>
                  <a:schemeClr val="accent3">
                    <a:lumMod val="25000"/>
                  </a:schemeClr>
                </a:solidFill>
                <a:latin typeface="Abadi" panose="020B0604020104020204" pitchFamily="34" charset="0"/>
              </a:rPr>
              <a:t>BeautifulSoup</a:t>
            </a:r>
            <a:r>
              <a:rPr lang="en-IN" sz="1800" dirty="0">
                <a:solidFill>
                  <a:schemeClr val="accent3">
                    <a:lumMod val="25000"/>
                  </a:schemeClr>
                </a:solidFill>
                <a:latin typeface="Abadi" panose="020B0604020104020204" pitchFamily="34" charset="0"/>
              </a:rPr>
              <a:t> library is used to scrap data from Wikipedia about Falcon 9 launch.</a:t>
            </a:r>
          </a:p>
          <a:p>
            <a:pPr lvl="2">
              <a:lnSpc>
                <a:spcPct val="100000"/>
              </a:lnSpc>
              <a:spcBef>
                <a:spcPts val="1400"/>
              </a:spcBef>
              <a:buFont typeface="Wingdings" panose="05000000000000000000" pitchFamily="2" charset="2"/>
              <a:buChar char="§"/>
            </a:pPr>
            <a:r>
              <a:rPr lang="en-IN" sz="1800" dirty="0">
                <a:solidFill>
                  <a:schemeClr val="accent3">
                    <a:lumMod val="25000"/>
                  </a:schemeClr>
                </a:solidFill>
                <a:latin typeface="Abadi" panose="020B0604020104020204" pitchFamily="34" charset="0"/>
              </a:rPr>
              <a:t>Launch records were extracted as HTML tables and converted into pandas </a:t>
            </a:r>
            <a:r>
              <a:rPr lang="en-IN"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11" name="Content Placeholder 10">
            <a:extLst>
              <a:ext uri="{FF2B5EF4-FFF2-40B4-BE49-F238E27FC236}">
                <a16:creationId xmlns:a16="http://schemas.microsoft.com/office/drawing/2014/main" id="{8E7ABE6D-5946-46BE-8F63-7B1CC5A171B7}"/>
              </a:ext>
            </a:extLst>
          </p:cNvPr>
          <p:cNvPicPr>
            <a:picLocks noGrp="1" noChangeAspect="1"/>
          </p:cNvPicPr>
          <p:nvPr>
            <p:ph idx="4294967295"/>
          </p:nvPr>
        </p:nvPicPr>
        <p:blipFill>
          <a:blip r:embed="rId3"/>
          <a:stretch>
            <a:fillRect/>
          </a:stretch>
        </p:blipFill>
        <p:spPr>
          <a:xfrm>
            <a:off x="5643716" y="1396656"/>
            <a:ext cx="5427407" cy="5262691"/>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5175"/>
            <a:ext cx="4640263" cy="4570976"/>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a:t>
            </a:r>
            <a:r>
              <a:rPr lang="en-US" sz="2200" dirty="0" err="1">
                <a:solidFill>
                  <a:schemeClr val="accent3">
                    <a:lumMod val="25000"/>
                  </a:schemeClr>
                </a:solidFill>
                <a:latin typeface="Abadi" panose="020B0604020104020204" pitchFamily="34" charset="0"/>
              </a:rPr>
              <a:t>requests.get</a:t>
            </a:r>
            <a:r>
              <a:rPr lang="en-US" sz="2200" dirty="0">
                <a:solidFill>
                  <a:schemeClr val="accent3">
                    <a:lumMod val="25000"/>
                  </a:schemeClr>
                </a:solidFill>
                <a:latin typeface="Abadi" panose="020B0604020104020204" pitchFamily="34" charset="0"/>
              </a:rPr>
              <a:t> method to collect the data from SpaceX API. We cleaned the data and converted into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SpaceX API calls notebook </a:t>
            </a:r>
            <a:r>
              <a:rPr lang="en-US" sz="2200" dirty="0">
                <a:solidFill>
                  <a:schemeClr val="accent3">
                    <a:lumMod val="25000"/>
                  </a:schemeClr>
                </a:solidFill>
                <a:latin typeface="Abadi" panose="020B0604020104020204" pitchFamily="34" charset="0"/>
                <a:hlinkClick r:id="rId4"/>
              </a:rPr>
              <a:t>(https://github.com/nagar-mayank/Applied-Data-Science-Capstone-Project/blob/main/Notebooks/jupyter-labs-spacex-data-collection-api_--qgzCRlS.ipynb)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790131" cy="489364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used </a:t>
            </a:r>
            <a:r>
              <a:rPr lang="en-IN" sz="2200" dirty="0" err="1">
                <a:solidFill>
                  <a:schemeClr val="accent3">
                    <a:lumMod val="25000"/>
                  </a:schemeClr>
                </a:solidFill>
                <a:latin typeface="Abadi"/>
              </a:rPr>
              <a:t>BeautifulSoup</a:t>
            </a:r>
            <a:r>
              <a:rPr lang="en-IN" sz="2200" dirty="0">
                <a:solidFill>
                  <a:schemeClr val="accent3">
                    <a:lumMod val="25000"/>
                  </a:schemeClr>
                </a:solidFill>
                <a:latin typeface="Abadi"/>
              </a:rPr>
              <a:t> library to get the data from Wikipedia about Falcon 9 rockets</a:t>
            </a:r>
          </a:p>
          <a:p>
            <a:pPr>
              <a:lnSpc>
                <a:spcPct val="100000"/>
              </a:lnSpc>
              <a:spcBef>
                <a:spcPts val="1400"/>
              </a:spcBef>
            </a:pPr>
            <a:r>
              <a:rPr lang="en-IN" sz="2200" dirty="0">
                <a:solidFill>
                  <a:schemeClr val="accent3">
                    <a:lumMod val="25000"/>
                  </a:schemeClr>
                </a:solidFill>
                <a:latin typeface="Abadi"/>
              </a:rPr>
              <a:t>We parsed the tables and converted into pandas </a:t>
            </a:r>
            <a:r>
              <a:rPr lang="en-IN"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a:t>
            </a:r>
            <a:r>
              <a:rPr lang="en-IN" sz="2200" dirty="0" err="1">
                <a:solidFill>
                  <a:schemeClr val="accent3">
                    <a:lumMod val="25000"/>
                  </a:schemeClr>
                </a:solidFill>
                <a:latin typeface="Abadi" panose="020B0604020104020204" pitchFamily="34" charset="0"/>
              </a:rPr>
              <a:t>BeautifulSoup</a:t>
            </a:r>
            <a:r>
              <a:rPr lang="en-IN"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notebook </a:t>
            </a:r>
            <a:r>
              <a:rPr lang="en-US" sz="2200" dirty="0">
                <a:solidFill>
                  <a:schemeClr val="accent3">
                    <a:lumMod val="25000"/>
                  </a:schemeClr>
                </a:solidFill>
                <a:latin typeface="Abadi" panose="020B0604020104020204" pitchFamily="34" charset="0"/>
                <a:hlinkClick r:id="rId3"/>
              </a:rPr>
              <a:t>(https://github.com/nagar-mayank/Applied-Data-Science-Capstone-Project/blob/main/Notebooks/jupyter-labs-webscraping_0LxDYKsUW.ipynb)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6096000" y="1602658"/>
            <a:ext cx="5004620" cy="4893647"/>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1313</TotalTime>
  <Words>1875</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Mayank Nagar</cp:lastModifiedBy>
  <cp:revision>212</cp:revision>
  <dcterms:created xsi:type="dcterms:W3CDTF">2021-04-29T18:58:34Z</dcterms:created>
  <dcterms:modified xsi:type="dcterms:W3CDTF">2022-04-25T13:04:58Z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